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1" r:id="rId3"/>
    <p:sldId id="262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6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EEAAB-16DD-41E1-80BF-EA0E3CD40521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IN"/>
        </a:p>
      </dgm:t>
    </dgm:pt>
    <dgm:pt modelId="{982321D7-FAA8-43A8-AF9C-F089587D11FD}">
      <dgm:prSet phldrT="[Text]" custT="1"/>
      <dgm:spPr/>
      <dgm:t>
        <a:bodyPr/>
        <a:lstStyle/>
        <a:p>
          <a:r>
            <a:rPr lang="en-US" sz="900" dirty="0" smtClean="0"/>
            <a:t>Extraction of data into Turbodata:ETL team and end client</a:t>
          </a:r>
          <a:endParaRPr lang="en-IN" sz="900" dirty="0"/>
        </a:p>
      </dgm:t>
    </dgm:pt>
    <dgm:pt modelId="{DBAB18B2-805B-4B47-A990-4CAF8FA0E3B9}" type="parTrans" cxnId="{CB863C52-D008-4B2F-A2A7-935206549C54}">
      <dgm:prSet/>
      <dgm:spPr/>
      <dgm:t>
        <a:bodyPr/>
        <a:lstStyle/>
        <a:p>
          <a:endParaRPr lang="en-IN"/>
        </a:p>
      </dgm:t>
    </dgm:pt>
    <dgm:pt modelId="{7650D803-F5B0-467E-AB8B-791752FE2645}" type="sibTrans" cxnId="{CB863C52-D008-4B2F-A2A7-935206549C54}">
      <dgm:prSet/>
      <dgm:spPr/>
      <dgm:t>
        <a:bodyPr/>
        <a:lstStyle/>
        <a:p>
          <a:endParaRPr lang="en-IN"/>
        </a:p>
      </dgm:t>
    </dgm:pt>
    <dgm:pt modelId="{2A8A6945-9A39-4BEF-B7BB-39FE3F6A0B56}">
      <dgm:prSet phldrT="[Text]" custT="1"/>
      <dgm:spPr/>
      <dgm:t>
        <a:bodyPr/>
        <a:lstStyle/>
        <a:p>
          <a:r>
            <a:rPr lang="en-US" sz="900" dirty="0" smtClean="0"/>
            <a:t>Predictive analytics work:ETL team</a:t>
          </a:r>
          <a:endParaRPr lang="en-IN" sz="900" dirty="0"/>
        </a:p>
      </dgm:t>
    </dgm:pt>
    <dgm:pt modelId="{DB85BBDE-2808-4F31-931D-52FFA0F7AA8C}" type="parTrans" cxnId="{8E71C55E-C1B0-479C-8424-A75E20F1AAD7}">
      <dgm:prSet/>
      <dgm:spPr/>
      <dgm:t>
        <a:bodyPr/>
        <a:lstStyle/>
        <a:p>
          <a:endParaRPr lang="en-IN"/>
        </a:p>
      </dgm:t>
    </dgm:pt>
    <dgm:pt modelId="{674313A4-0039-469E-A628-F1844BDE21D6}" type="sibTrans" cxnId="{8E71C55E-C1B0-479C-8424-A75E20F1AAD7}">
      <dgm:prSet/>
      <dgm:spPr/>
      <dgm:t>
        <a:bodyPr/>
        <a:lstStyle/>
        <a:p>
          <a:endParaRPr lang="en-IN"/>
        </a:p>
      </dgm:t>
    </dgm:pt>
    <dgm:pt modelId="{8AB6603C-3EF4-4D51-B876-816702504384}">
      <dgm:prSet phldrT="[Text]" custT="1"/>
      <dgm:spPr/>
      <dgm:t>
        <a:bodyPr/>
        <a:lstStyle/>
        <a:p>
          <a:r>
            <a:rPr lang="en-US" sz="900" dirty="0" smtClean="0"/>
            <a:t>Analysis of PowerBI dashboards: Functional team and end client</a:t>
          </a:r>
          <a:endParaRPr lang="en-IN" sz="900" dirty="0"/>
        </a:p>
      </dgm:t>
    </dgm:pt>
    <dgm:pt modelId="{56CB5AAB-9670-4DFF-B308-55B2510D79F2}" type="parTrans" cxnId="{BAF5EF2B-3813-42E7-B4F1-DBAFF02DFF27}">
      <dgm:prSet/>
      <dgm:spPr/>
      <dgm:t>
        <a:bodyPr/>
        <a:lstStyle/>
        <a:p>
          <a:endParaRPr lang="en-IN"/>
        </a:p>
      </dgm:t>
    </dgm:pt>
    <dgm:pt modelId="{72D9FFFE-152E-4AC7-92BF-B98C891AFF51}" type="sibTrans" cxnId="{BAF5EF2B-3813-42E7-B4F1-DBAFF02DFF27}">
      <dgm:prSet/>
      <dgm:spPr/>
      <dgm:t>
        <a:bodyPr/>
        <a:lstStyle/>
        <a:p>
          <a:endParaRPr lang="en-IN"/>
        </a:p>
      </dgm:t>
    </dgm:pt>
    <dgm:pt modelId="{028958ED-46F6-4C7E-81E0-3C415C0EC9E9}">
      <dgm:prSet phldrT="[Text]" custT="1"/>
      <dgm:spPr/>
      <dgm:t>
        <a:bodyPr/>
        <a:lstStyle/>
        <a:p>
          <a:r>
            <a:rPr lang="en-US" sz="900" dirty="0" smtClean="0"/>
            <a:t>Design of hypothesis-analysis of best practices in United States: functional team and end client</a:t>
          </a:r>
          <a:endParaRPr lang="en-IN" sz="900" dirty="0"/>
        </a:p>
      </dgm:t>
    </dgm:pt>
    <dgm:pt modelId="{F59A63F0-30E2-438A-BE6E-65236AE683D9}" type="parTrans" cxnId="{FDA2C1A8-389A-4888-A11C-232474DE78AB}">
      <dgm:prSet/>
      <dgm:spPr/>
      <dgm:t>
        <a:bodyPr/>
        <a:lstStyle/>
        <a:p>
          <a:endParaRPr lang="en-IN"/>
        </a:p>
      </dgm:t>
    </dgm:pt>
    <dgm:pt modelId="{5531BB6B-14FB-40E9-9274-D8022836B5EA}" type="sibTrans" cxnId="{FDA2C1A8-389A-4888-A11C-232474DE78AB}">
      <dgm:prSet/>
      <dgm:spPr/>
      <dgm:t>
        <a:bodyPr/>
        <a:lstStyle/>
        <a:p>
          <a:endParaRPr lang="en-IN"/>
        </a:p>
      </dgm:t>
    </dgm:pt>
    <dgm:pt modelId="{C3A191C2-AC09-4695-A0CD-7D8526CA8353}" type="pres">
      <dgm:prSet presAssocID="{C8FEEAAB-16DD-41E1-80BF-EA0E3CD405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A96D8154-9CE4-4578-B9AF-E39957711534}" type="pres">
      <dgm:prSet presAssocID="{982321D7-FAA8-43A8-AF9C-F089587D11FD}" presName="hierRoot1" presStyleCnt="0"/>
      <dgm:spPr/>
    </dgm:pt>
    <dgm:pt modelId="{1BDD281C-172E-4D80-BE89-121A24B380EB}" type="pres">
      <dgm:prSet presAssocID="{982321D7-FAA8-43A8-AF9C-F089587D11FD}" presName="composite" presStyleCnt="0"/>
      <dgm:spPr/>
    </dgm:pt>
    <dgm:pt modelId="{3FB5742D-CB07-4F66-84D2-66F8A3FCE565}" type="pres">
      <dgm:prSet presAssocID="{982321D7-FAA8-43A8-AF9C-F089587D11FD}" presName="background" presStyleLbl="node0" presStyleIdx="0" presStyleCnt="1"/>
      <dgm:spPr/>
    </dgm:pt>
    <dgm:pt modelId="{F4AF107E-1792-4998-8D83-7ED95F4405C5}" type="pres">
      <dgm:prSet presAssocID="{982321D7-FAA8-43A8-AF9C-F089587D11F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4B95201-8F00-4EE8-A594-BCC5337F1C1E}" type="pres">
      <dgm:prSet presAssocID="{982321D7-FAA8-43A8-AF9C-F089587D11FD}" presName="hierChild2" presStyleCnt="0"/>
      <dgm:spPr/>
    </dgm:pt>
    <dgm:pt modelId="{C5DC0CD1-B6C8-4C79-950B-E7F5879CAD02}" type="pres">
      <dgm:prSet presAssocID="{56CB5AAB-9670-4DFF-B308-55B2510D79F2}" presName="Name10" presStyleLbl="parChTrans1D2" presStyleIdx="0" presStyleCnt="1"/>
      <dgm:spPr/>
      <dgm:t>
        <a:bodyPr/>
        <a:lstStyle/>
        <a:p>
          <a:endParaRPr lang="en-IN"/>
        </a:p>
      </dgm:t>
    </dgm:pt>
    <dgm:pt modelId="{EB8AAD40-748F-4041-801D-A745E9828A52}" type="pres">
      <dgm:prSet presAssocID="{8AB6603C-3EF4-4D51-B876-816702504384}" presName="hierRoot2" presStyleCnt="0"/>
      <dgm:spPr/>
    </dgm:pt>
    <dgm:pt modelId="{ED496FA6-ED82-4E79-8B4A-62BC5C275B70}" type="pres">
      <dgm:prSet presAssocID="{8AB6603C-3EF4-4D51-B876-816702504384}" presName="composite2" presStyleCnt="0"/>
      <dgm:spPr/>
    </dgm:pt>
    <dgm:pt modelId="{260FD3EB-3158-4648-B490-56D992A25B6B}" type="pres">
      <dgm:prSet presAssocID="{8AB6603C-3EF4-4D51-B876-816702504384}" presName="background2" presStyleLbl="node2" presStyleIdx="0" presStyleCnt="1"/>
      <dgm:spPr/>
    </dgm:pt>
    <dgm:pt modelId="{68BF3F79-9428-481A-960F-EC011C4541DE}" type="pres">
      <dgm:prSet presAssocID="{8AB6603C-3EF4-4D51-B876-816702504384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03F69C4-DEB2-4FA2-BF1A-2B3BEB9CF6A3}" type="pres">
      <dgm:prSet presAssocID="{8AB6603C-3EF4-4D51-B876-816702504384}" presName="hierChild3" presStyleCnt="0"/>
      <dgm:spPr/>
    </dgm:pt>
    <dgm:pt modelId="{2771C6B2-008F-427D-B7D9-8974E5B447E2}" type="pres">
      <dgm:prSet presAssocID="{F59A63F0-30E2-438A-BE6E-65236AE683D9}" presName="Name17" presStyleLbl="parChTrans1D3" presStyleIdx="0" presStyleCnt="1"/>
      <dgm:spPr/>
      <dgm:t>
        <a:bodyPr/>
        <a:lstStyle/>
        <a:p>
          <a:endParaRPr lang="en-IN"/>
        </a:p>
      </dgm:t>
    </dgm:pt>
    <dgm:pt modelId="{412EE502-A22A-429F-A6F4-CF79FB04B3F8}" type="pres">
      <dgm:prSet presAssocID="{028958ED-46F6-4C7E-81E0-3C415C0EC9E9}" presName="hierRoot3" presStyleCnt="0"/>
      <dgm:spPr/>
    </dgm:pt>
    <dgm:pt modelId="{B599F4A3-E9CF-458C-8560-D9329BE8941D}" type="pres">
      <dgm:prSet presAssocID="{028958ED-46F6-4C7E-81E0-3C415C0EC9E9}" presName="composite3" presStyleCnt="0"/>
      <dgm:spPr/>
    </dgm:pt>
    <dgm:pt modelId="{3615A143-71FE-48B5-947C-4CC305B26518}" type="pres">
      <dgm:prSet presAssocID="{028958ED-46F6-4C7E-81E0-3C415C0EC9E9}" presName="background3" presStyleLbl="node3" presStyleIdx="0" presStyleCnt="1"/>
      <dgm:spPr/>
    </dgm:pt>
    <dgm:pt modelId="{912A1309-C167-457E-9515-91378938DD79}" type="pres">
      <dgm:prSet presAssocID="{028958ED-46F6-4C7E-81E0-3C415C0EC9E9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4F297FF-1F44-4FD2-9156-69ADDDFDD68F}" type="pres">
      <dgm:prSet presAssocID="{028958ED-46F6-4C7E-81E0-3C415C0EC9E9}" presName="hierChild4" presStyleCnt="0"/>
      <dgm:spPr/>
    </dgm:pt>
    <dgm:pt modelId="{0CC7779F-F416-4E3F-B1A8-15C62F9DB671}" type="pres">
      <dgm:prSet presAssocID="{DB85BBDE-2808-4F31-931D-52FFA0F7AA8C}" presName="Name23" presStyleLbl="parChTrans1D4" presStyleIdx="0" presStyleCnt="1"/>
      <dgm:spPr/>
      <dgm:t>
        <a:bodyPr/>
        <a:lstStyle/>
        <a:p>
          <a:endParaRPr lang="en-IN"/>
        </a:p>
      </dgm:t>
    </dgm:pt>
    <dgm:pt modelId="{0121C9A3-C879-4C4D-9FF8-EF0213E78D08}" type="pres">
      <dgm:prSet presAssocID="{2A8A6945-9A39-4BEF-B7BB-39FE3F6A0B56}" presName="hierRoot4" presStyleCnt="0"/>
      <dgm:spPr/>
    </dgm:pt>
    <dgm:pt modelId="{4F1B258D-A131-4E03-9A6D-FA5CD217D7AC}" type="pres">
      <dgm:prSet presAssocID="{2A8A6945-9A39-4BEF-B7BB-39FE3F6A0B56}" presName="composite4" presStyleCnt="0"/>
      <dgm:spPr/>
    </dgm:pt>
    <dgm:pt modelId="{04EE8687-35F1-4638-975F-DA3E4A68A0CD}" type="pres">
      <dgm:prSet presAssocID="{2A8A6945-9A39-4BEF-B7BB-39FE3F6A0B56}" presName="background4" presStyleLbl="node4" presStyleIdx="0" presStyleCnt="1"/>
      <dgm:spPr/>
    </dgm:pt>
    <dgm:pt modelId="{4AD40A83-699E-4857-AC40-EF25920DD740}" type="pres">
      <dgm:prSet presAssocID="{2A8A6945-9A39-4BEF-B7BB-39FE3F6A0B56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9A9422E-E8EF-419C-BE68-8EC2D0FDC7FE}" type="pres">
      <dgm:prSet presAssocID="{2A8A6945-9A39-4BEF-B7BB-39FE3F6A0B56}" presName="hierChild5" presStyleCnt="0"/>
      <dgm:spPr/>
    </dgm:pt>
  </dgm:ptLst>
  <dgm:cxnLst>
    <dgm:cxn modelId="{FDA2C1A8-389A-4888-A11C-232474DE78AB}" srcId="{8AB6603C-3EF4-4D51-B876-816702504384}" destId="{028958ED-46F6-4C7E-81E0-3C415C0EC9E9}" srcOrd="0" destOrd="0" parTransId="{F59A63F0-30E2-438A-BE6E-65236AE683D9}" sibTransId="{5531BB6B-14FB-40E9-9274-D8022836B5EA}"/>
    <dgm:cxn modelId="{2979F039-859D-40BC-8680-C85824FF0EFF}" type="presOf" srcId="{2A8A6945-9A39-4BEF-B7BB-39FE3F6A0B56}" destId="{4AD40A83-699E-4857-AC40-EF25920DD740}" srcOrd="0" destOrd="0" presId="urn:microsoft.com/office/officeart/2005/8/layout/hierarchy1"/>
    <dgm:cxn modelId="{4678EEA8-E5AF-4799-9E9E-BC8C09B551FC}" type="presOf" srcId="{56CB5AAB-9670-4DFF-B308-55B2510D79F2}" destId="{C5DC0CD1-B6C8-4C79-950B-E7F5879CAD02}" srcOrd="0" destOrd="0" presId="urn:microsoft.com/office/officeart/2005/8/layout/hierarchy1"/>
    <dgm:cxn modelId="{E20647F9-2896-4E8D-8A02-33BA653C364C}" type="presOf" srcId="{DB85BBDE-2808-4F31-931D-52FFA0F7AA8C}" destId="{0CC7779F-F416-4E3F-B1A8-15C62F9DB671}" srcOrd="0" destOrd="0" presId="urn:microsoft.com/office/officeart/2005/8/layout/hierarchy1"/>
    <dgm:cxn modelId="{31757A57-28C3-47E9-A6A5-822E42475D69}" type="presOf" srcId="{F59A63F0-30E2-438A-BE6E-65236AE683D9}" destId="{2771C6B2-008F-427D-B7D9-8974E5B447E2}" srcOrd="0" destOrd="0" presId="urn:microsoft.com/office/officeart/2005/8/layout/hierarchy1"/>
    <dgm:cxn modelId="{8E71C55E-C1B0-479C-8424-A75E20F1AAD7}" srcId="{028958ED-46F6-4C7E-81E0-3C415C0EC9E9}" destId="{2A8A6945-9A39-4BEF-B7BB-39FE3F6A0B56}" srcOrd="0" destOrd="0" parTransId="{DB85BBDE-2808-4F31-931D-52FFA0F7AA8C}" sibTransId="{674313A4-0039-469E-A628-F1844BDE21D6}"/>
    <dgm:cxn modelId="{89EBA704-3D56-4239-AC71-8B6DA70404A5}" type="presOf" srcId="{982321D7-FAA8-43A8-AF9C-F089587D11FD}" destId="{F4AF107E-1792-4998-8D83-7ED95F4405C5}" srcOrd="0" destOrd="0" presId="urn:microsoft.com/office/officeart/2005/8/layout/hierarchy1"/>
    <dgm:cxn modelId="{BAF5EF2B-3813-42E7-B4F1-DBAFF02DFF27}" srcId="{982321D7-FAA8-43A8-AF9C-F089587D11FD}" destId="{8AB6603C-3EF4-4D51-B876-816702504384}" srcOrd="0" destOrd="0" parTransId="{56CB5AAB-9670-4DFF-B308-55B2510D79F2}" sibTransId="{72D9FFFE-152E-4AC7-92BF-B98C891AFF51}"/>
    <dgm:cxn modelId="{DF54D383-3B5F-4746-85EF-EEE22B255601}" type="presOf" srcId="{028958ED-46F6-4C7E-81E0-3C415C0EC9E9}" destId="{912A1309-C167-457E-9515-91378938DD79}" srcOrd="0" destOrd="0" presId="urn:microsoft.com/office/officeart/2005/8/layout/hierarchy1"/>
    <dgm:cxn modelId="{CB863C52-D008-4B2F-A2A7-935206549C54}" srcId="{C8FEEAAB-16DD-41E1-80BF-EA0E3CD40521}" destId="{982321D7-FAA8-43A8-AF9C-F089587D11FD}" srcOrd="0" destOrd="0" parTransId="{DBAB18B2-805B-4B47-A990-4CAF8FA0E3B9}" sibTransId="{7650D803-F5B0-467E-AB8B-791752FE2645}"/>
    <dgm:cxn modelId="{C239A482-C9A1-4E70-9917-160A3FD976C0}" type="presOf" srcId="{C8FEEAAB-16DD-41E1-80BF-EA0E3CD40521}" destId="{C3A191C2-AC09-4695-A0CD-7D8526CA8353}" srcOrd="0" destOrd="0" presId="urn:microsoft.com/office/officeart/2005/8/layout/hierarchy1"/>
    <dgm:cxn modelId="{80BC96EF-DB3B-45E0-9D8C-885028214AAB}" type="presOf" srcId="{8AB6603C-3EF4-4D51-B876-816702504384}" destId="{68BF3F79-9428-481A-960F-EC011C4541DE}" srcOrd="0" destOrd="0" presId="urn:microsoft.com/office/officeart/2005/8/layout/hierarchy1"/>
    <dgm:cxn modelId="{BAFB8983-B68A-4918-9581-F3BE7909ABF6}" type="presParOf" srcId="{C3A191C2-AC09-4695-A0CD-7D8526CA8353}" destId="{A96D8154-9CE4-4578-B9AF-E39957711534}" srcOrd="0" destOrd="0" presId="urn:microsoft.com/office/officeart/2005/8/layout/hierarchy1"/>
    <dgm:cxn modelId="{40F217E8-DC51-4D9E-99A4-98E8BD73B782}" type="presParOf" srcId="{A96D8154-9CE4-4578-B9AF-E39957711534}" destId="{1BDD281C-172E-4D80-BE89-121A24B380EB}" srcOrd="0" destOrd="0" presId="urn:microsoft.com/office/officeart/2005/8/layout/hierarchy1"/>
    <dgm:cxn modelId="{A3CC8FC7-CDF4-4CF3-8A25-A7CB3901E2DE}" type="presParOf" srcId="{1BDD281C-172E-4D80-BE89-121A24B380EB}" destId="{3FB5742D-CB07-4F66-84D2-66F8A3FCE565}" srcOrd="0" destOrd="0" presId="urn:microsoft.com/office/officeart/2005/8/layout/hierarchy1"/>
    <dgm:cxn modelId="{3EB42879-2CA0-4386-92FF-E2336D1A1C01}" type="presParOf" srcId="{1BDD281C-172E-4D80-BE89-121A24B380EB}" destId="{F4AF107E-1792-4998-8D83-7ED95F4405C5}" srcOrd="1" destOrd="0" presId="urn:microsoft.com/office/officeart/2005/8/layout/hierarchy1"/>
    <dgm:cxn modelId="{60F94982-0A48-4F8C-B691-66E1305B5B59}" type="presParOf" srcId="{A96D8154-9CE4-4578-B9AF-E39957711534}" destId="{B4B95201-8F00-4EE8-A594-BCC5337F1C1E}" srcOrd="1" destOrd="0" presId="urn:microsoft.com/office/officeart/2005/8/layout/hierarchy1"/>
    <dgm:cxn modelId="{30CCEF10-A75B-4F03-96D9-840AC1788C3C}" type="presParOf" srcId="{B4B95201-8F00-4EE8-A594-BCC5337F1C1E}" destId="{C5DC0CD1-B6C8-4C79-950B-E7F5879CAD02}" srcOrd="0" destOrd="0" presId="urn:microsoft.com/office/officeart/2005/8/layout/hierarchy1"/>
    <dgm:cxn modelId="{71156BF9-C6E0-4CBF-917D-E632198837D5}" type="presParOf" srcId="{B4B95201-8F00-4EE8-A594-BCC5337F1C1E}" destId="{EB8AAD40-748F-4041-801D-A745E9828A52}" srcOrd="1" destOrd="0" presId="urn:microsoft.com/office/officeart/2005/8/layout/hierarchy1"/>
    <dgm:cxn modelId="{CC44A928-CD08-4738-B7CE-1702EFB6558F}" type="presParOf" srcId="{EB8AAD40-748F-4041-801D-A745E9828A52}" destId="{ED496FA6-ED82-4E79-8B4A-62BC5C275B70}" srcOrd="0" destOrd="0" presId="urn:microsoft.com/office/officeart/2005/8/layout/hierarchy1"/>
    <dgm:cxn modelId="{BA68B8E1-6785-4639-B519-9758F74CF6DA}" type="presParOf" srcId="{ED496FA6-ED82-4E79-8B4A-62BC5C275B70}" destId="{260FD3EB-3158-4648-B490-56D992A25B6B}" srcOrd="0" destOrd="0" presId="urn:microsoft.com/office/officeart/2005/8/layout/hierarchy1"/>
    <dgm:cxn modelId="{2ACF2654-CD78-4249-AA37-14DEF7BE2E3C}" type="presParOf" srcId="{ED496FA6-ED82-4E79-8B4A-62BC5C275B70}" destId="{68BF3F79-9428-481A-960F-EC011C4541DE}" srcOrd="1" destOrd="0" presId="urn:microsoft.com/office/officeart/2005/8/layout/hierarchy1"/>
    <dgm:cxn modelId="{FCDEBD9C-8E18-4323-877D-3D838E78E42D}" type="presParOf" srcId="{EB8AAD40-748F-4041-801D-A745E9828A52}" destId="{403F69C4-DEB2-4FA2-BF1A-2B3BEB9CF6A3}" srcOrd="1" destOrd="0" presId="urn:microsoft.com/office/officeart/2005/8/layout/hierarchy1"/>
    <dgm:cxn modelId="{42A41155-3EAC-432F-8DB6-1D048D3378EF}" type="presParOf" srcId="{403F69C4-DEB2-4FA2-BF1A-2B3BEB9CF6A3}" destId="{2771C6B2-008F-427D-B7D9-8974E5B447E2}" srcOrd="0" destOrd="0" presId="urn:microsoft.com/office/officeart/2005/8/layout/hierarchy1"/>
    <dgm:cxn modelId="{C10720F1-0991-43F6-AB4A-918CA920362F}" type="presParOf" srcId="{403F69C4-DEB2-4FA2-BF1A-2B3BEB9CF6A3}" destId="{412EE502-A22A-429F-A6F4-CF79FB04B3F8}" srcOrd="1" destOrd="0" presId="urn:microsoft.com/office/officeart/2005/8/layout/hierarchy1"/>
    <dgm:cxn modelId="{700CB04C-E5A8-42BD-9CCE-02DD013B40AC}" type="presParOf" srcId="{412EE502-A22A-429F-A6F4-CF79FB04B3F8}" destId="{B599F4A3-E9CF-458C-8560-D9329BE8941D}" srcOrd="0" destOrd="0" presId="urn:microsoft.com/office/officeart/2005/8/layout/hierarchy1"/>
    <dgm:cxn modelId="{D9B2B71A-6957-4535-B71E-E29D748FD842}" type="presParOf" srcId="{B599F4A3-E9CF-458C-8560-D9329BE8941D}" destId="{3615A143-71FE-48B5-947C-4CC305B26518}" srcOrd="0" destOrd="0" presId="urn:microsoft.com/office/officeart/2005/8/layout/hierarchy1"/>
    <dgm:cxn modelId="{068B1E1D-CC48-438C-8429-C86021B822E1}" type="presParOf" srcId="{B599F4A3-E9CF-458C-8560-D9329BE8941D}" destId="{912A1309-C167-457E-9515-91378938DD79}" srcOrd="1" destOrd="0" presId="urn:microsoft.com/office/officeart/2005/8/layout/hierarchy1"/>
    <dgm:cxn modelId="{339DFD10-C7CF-4B1A-AE1C-778DDD51C830}" type="presParOf" srcId="{412EE502-A22A-429F-A6F4-CF79FB04B3F8}" destId="{84F297FF-1F44-4FD2-9156-69ADDDFDD68F}" srcOrd="1" destOrd="0" presId="urn:microsoft.com/office/officeart/2005/8/layout/hierarchy1"/>
    <dgm:cxn modelId="{7CAB27FF-130B-4545-8247-DB636E8F84A4}" type="presParOf" srcId="{84F297FF-1F44-4FD2-9156-69ADDDFDD68F}" destId="{0CC7779F-F416-4E3F-B1A8-15C62F9DB671}" srcOrd="0" destOrd="0" presId="urn:microsoft.com/office/officeart/2005/8/layout/hierarchy1"/>
    <dgm:cxn modelId="{2DC42F87-095D-4BFD-A424-54AC61BDB2D8}" type="presParOf" srcId="{84F297FF-1F44-4FD2-9156-69ADDDFDD68F}" destId="{0121C9A3-C879-4C4D-9FF8-EF0213E78D08}" srcOrd="1" destOrd="0" presId="urn:microsoft.com/office/officeart/2005/8/layout/hierarchy1"/>
    <dgm:cxn modelId="{DB085517-5FAB-4467-89A7-CC1DED964B1D}" type="presParOf" srcId="{0121C9A3-C879-4C4D-9FF8-EF0213E78D08}" destId="{4F1B258D-A131-4E03-9A6D-FA5CD217D7AC}" srcOrd="0" destOrd="0" presId="urn:microsoft.com/office/officeart/2005/8/layout/hierarchy1"/>
    <dgm:cxn modelId="{08155FF9-48C4-40F9-8E7E-924C984F1034}" type="presParOf" srcId="{4F1B258D-A131-4E03-9A6D-FA5CD217D7AC}" destId="{04EE8687-35F1-4638-975F-DA3E4A68A0CD}" srcOrd="0" destOrd="0" presId="urn:microsoft.com/office/officeart/2005/8/layout/hierarchy1"/>
    <dgm:cxn modelId="{3D940036-5FC8-491E-8540-208D3FBF1ECF}" type="presParOf" srcId="{4F1B258D-A131-4E03-9A6D-FA5CD217D7AC}" destId="{4AD40A83-699E-4857-AC40-EF25920DD740}" srcOrd="1" destOrd="0" presId="urn:microsoft.com/office/officeart/2005/8/layout/hierarchy1"/>
    <dgm:cxn modelId="{0670465B-EBA2-4560-89EB-730A26520C84}" type="presParOf" srcId="{0121C9A3-C879-4C4D-9FF8-EF0213E78D08}" destId="{89A9422E-E8EF-419C-BE68-8EC2D0FDC7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C7779F-F416-4E3F-B1A8-15C62F9DB671}">
      <dsp:nvSpPr>
        <dsp:cNvPr id="0" name=""/>
        <dsp:cNvSpPr/>
      </dsp:nvSpPr>
      <dsp:spPr>
        <a:xfrm>
          <a:off x="3131201" y="3370006"/>
          <a:ext cx="91440" cy="39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04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1C6B2-008F-427D-B7D9-8974E5B447E2}">
      <dsp:nvSpPr>
        <dsp:cNvPr id="0" name=""/>
        <dsp:cNvSpPr/>
      </dsp:nvSpPr>
      <dsp:spPr>
        <a:xfrm>
          <a:off x="3131201" y="2115624"/>
          <a:ext cx="91440" cy="39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04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C0CD1-B6C8-4C79-950B-E7F5879CAD02}">
      <dsp:nvSpPr>
        <dsp:cNvPr id="0" name=""/>
        <dsp:cNvSpPr/>
      </dsp:nvSpPr>
      <dsp:spPr>
        <a:xfrm>
          <a:off x="3131201" y="861242"/>
          <a:ext cx="91440" cy="39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404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5742D-CB07-4F66-84D2-66F8A3FCE565}">
      <dsp:nvSpPr>
        <dsp:cNvPr id="0" name=""/>
        <dsp:cNvSpPr/>
      </dsp:nvSpPr>
      <dsp:spPr>
        <a:xfrm>
          <a:off x="2499487" y="901"/>
          <a:ext cx="1354868" cy="8603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AF107E-1792-4998-8D83-7ED95F4405C5}">
      <dsp:nvSpPr>
        <dsp:cNvPr id="0" name=""/>
        <dsp:cNvSpPr/>
      </dsp:nvSpPr>
      <dsp:spPr>
        <a:xfrm>
          <a:off x="2650028" y="143914"/>
          <a:ext cx="1354868" cy="8603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Extraction of data into Turbodata:ETL team and end client</a:t>
          </a:r>
          <a:endParaRPr lang="en-IN" sz="900" kern="1200" dirty="0"/>
        </a:p>
      </dsp:txBody>
      <dsp:txXfrm>
        <a:off x="2650028" y="143914"/>
        <a:ext cx="1354868" cy="860341"/>
      </dsp:txXfrm>
    </dsp:sp>
    <dsp:sp modelId="{260FD3EB-3158-4648-B490-56D992A25B6B}">
      <dsp:nvSpPr>
        <dsp:cNvPr id="0" name=""/>
        <dsp:cNvSpPr/>
      </dsp:nvSpPr>
      <dsp:spPr>
        <a:xfrm>
          <a:off x="2499487" y="1255283"/>
          <a:ext cx="1354868" cy="8603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F3F79-9428-481A-960F-EC011C4541DE}">
      <dsp:nvSpPr>
        <dsp:cNvPr id="0" name=""/>
        <dsp:cNvSpPr/>
      </dsp:nvSpPr>
      <dsp:spPr>
        <a:xfrm>
          <a:off x="2650028" y="1398297"/>
          <a:ext cx="1354868" cy="8603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Analysis of PowerBI dashboards: Functional team and end client</a:t>
          </a:r>
          <a:endParaRPr lang="en-IN" sz="900" kern="1200" dirty="0"/>
        </a:p>
      </dsp:txBody>
      <dsp:txXfrm>
        <a:off x="2650028" y="1398297"/>
        <a:ext cx="1354868" cy="860341"/>
      </dsp:txXfrm>
    </dsp:sp>
    <dsp:sp modelId="{3615A143-71FE-48B5-947C-4CC305B26518}">
      <dsp:nvSpPr>
        <dsp:cNvPr id="0" name=""/>
        <dsp:cNvSpPr/>
      </dsp:nvSpPr>
      <dsp:spPr>
        <a:xfrm>
          <a:off x="2499487" y="2509665"/>
          <a:ext cx="1354868" cy="8603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A1309-C167-457E-9515-91378938DD79}">
      <dsp:nvSpPr>
        <dsp:cNvPr id="0" name=""/>
        <dsp:cNvSpPr/>
      </dsp:nvSpPr>
      <dsp:spPr>
        <a:xfrm>
          <a:off x="2650028" y="2652679"/>
          <a:ext cx="1354868" cy="8603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Design of hypothesis-analysis of best practices in United States: functional team and end client</a:t>
          </a:r>
          <a:endParaRPr lang="en-IN" sz="900" kern="1200" dirty="0"/>
        </a:p>
      </dsp:txBody>
      <dsp:txXfrm>
        <a:off x="2650028" y="2652679"/>
        <a:ext cx="1354868" cy="860341"/>
      </dsp:txXfrm>
    </dsp:sp>
    <dsp:sp modelId="{04EE8687-35F1-4638-975F-DA3E4A68A0CD}">
      <dsp:nvSpPr>
        <dsp:cNvPr id="0" name=""/>
        <dsp:cNvSpPr/>
      </dsp:nvSpPr>
      <dsp:spPr>
        <a:xfrm>
          <a:off x="2499487" y="3764047"/>
          <a:ext cx="1354868" cy="8603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D40A83-699E-4857-AC40-EF25920DD740}">
      <dsp:nvSpPr>
        <dsp:cNvPr id="0" name=""/>
        <dsp:cNvSpPr/>
      </dsp:nvSpPr>
      <dsp:spPr>
        <a:xfrm>
          <a:off x="2650028" y="3907061"/>
          <a:ext cx="1354868" cy="86034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Predictive analytics work:ETL team</a:t>
          </a:r>
          <a:endParaRPr lang="en-IN" sz="900" kern="1200" dirty="0"/>
        </a:p>
      </dsp:txBody>
      <dsp:txXfrm>
        <a:off x="2650028" y="3907061"/>
        <a:ext cx="1354868" cy="860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80015-A526-4D9E-82F8-0A8F74C5D9B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E70B8-47D8-4703-B108-465A459C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70B8-47D8-4703-B108-465A459C681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70B8-47D8-4703-B108-465A459C6813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19F-3C1D-4207-960B-60C490AC5BD3}" type="datetimeFigureOut">
              <a:rPr lang="en-IN" smtClean="0"/>
              <a:pPr/>
              <a:t>21-12-2017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68F0-CF9A-421D-8CBD-1A4AD507DD5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up@mnnbi.com" TargetMode="External"/><Relationship Id="rId2" Type="http://schemas.openxmlformats.org/officeDocument/2006/relationships/hyperlink" Target="mailto:apoorv@mnnbi.com(Phon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nnbi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152128"/>
          </a:xfrm>
        </p:spPr>
        <p:txBody>
          <a:bodyPr>
            <a:noAutofit/>
          </a:bodyPr>
          <a:lstStyle/>
          <a:p>
            <a:r>
              <a:rPr lang="en-US" sz="3600" dirty="0" smtClean="0"/>
              <a:t>Predictive and forecasting sales and inventory analytics </a:t>
            </a:r>
            <a:r>
              <a:rPr lang="en-US" sz="3600" dirty="0" smtClean="0"/>
              <a:t>with </a:t>
            </a:r>
            <a:r>
              <a:rPr lang="en-US" sz="3600" dirty="0" err="1" smtClean="0"/>
              <a:t>Turbodata</a:t>
            </a:r>
            <a:endParaRPr lang="en-IN" sz="3600" dirty="0"/>
          </a:p>
        </p:txBody>
      </p:sp>
      <p:sp>
        <p:nvSpPr>
          <p:cNvPr id="24" name="Subtitle 3"/>
          <p:cNvSpPr>
            <a:spLocks noGrp="1"/>
          </p:cNvSpPr>
          <p:nvPr>
            <p:ph type="subTitle" idx="1"/>
          </p:nvPr>
        </p:nvSpPr>
        <p:spPr>
          <a:xfrm>
            <a:off x="3995936" y="4149080"/>
            <a:ext cx="4680520" cy="2057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M &amp; N Business Intelligence India LLP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President: Mr. Apoorv </a:t>
            </a:r>
            <a:r>
              <a:rPr lang="en-US" sz="1600" b="1" dirty="0" err="1" smtClean="0">
                <a:solidFill>
                  <a:schemeClr val="tx1"/>
                </a:solidFill>
              </a:rPr>
              <a:t>Chaturvedi</a:t>
            </a:r>
            <a:r>
              <a:rPr lang="en-US" sz="1600" b="1" dirty="0" smtClean="0">
                <a:solidFill>
                  <a:schemeClr val="tx1"/>
                </a:solidFill>
              </a:rPr>
              <a:t>: </a:t>
            </a:r>
            <a:r>
              <a:rPr lang="en-US" sz="1600" b="1" dirty="0" smtClean="0">
                <a:solidFill>
                  <a:schemeClr val="tx1"/>
                </a:solidFill>
                <a:hlinkClick r:id="rId2"/>
              </a:rPr>
              <a:t>apoorv@mnnbi.com(Phone</a:t>
            </a:r>
            <a:r>
              <a:rPr lang="en-US" sz="1600" b="1" dirty="0" smtClean="0">
                <a:solidFill>
                  <a:schemeClr val="tx1"/>
                </a:solidFill>
              </a:rPr>
              <a:t>: 8802466356)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Ritu </a:t>
            </a:r>
            <a:r>
              <a:rPr lang="en-US" sz="1600" b="1" dirty="0" err="1" smtClean="0">
                <a:solidFill>
                  <a:schemeClr val="tx1"/>
                </a:solidFill>
              </a:rPr>
              <a:t>Lakhani</a:t>
            </a:r>
            <a:r>
              <a:rPr lang="en-US" sz="1600" b="1" dirty="0" smtClean="0">
                <a:solidFill>
                  <a:schemeClr val="tx1"/>
                </a:solidFill>
              </a:rPr>
              <a:t>: ritu@mnnbi.com</a:t>
            </a: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Anup Pandey: </a:t>
            </a:r>
            <a:r>
              <a:rPr lang="en-US" sz="1600" b="1" dirty="0" smtClean="0">
                <a:solidFill>
                  <a:schemeClr val="tx1"/>
                </a:solidFill>
                <a:hlinkClick r:id="rId3"/>
              </a:rPr>
              <a:t>anup@mnnbi.com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Website: </a:t>
            </a:r>
            <a:r>
              <a:rPr lang="en-US" sz="1600" b="1" dirty="0" smtClean="0">
                <a:solidFill>
                  <a:schemeClr val="tx1"/>
                </a:solidFill>
                <a:hlinkClick r:id="rId4"/>
              </a:rPr>
              <a:t>www.mnnbi.com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Phone: 0124-4365845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7772400" cy="792087"/>
          </a:xfrm>
        </p:spPr>
        <p:txBody>
          <a:bodyPr>
            <a:noAutofit/>
          </a:bodyPr>
          <a:lstStyle/>
          <a:p>
            <a:r>
              <a:rPr lang="en-US" sz="3200" dirty="0" smtClean="0"/>
              <a:t>Free Microsoft Power BI below 1GB embedded with R</a:t>
            </a:r>
            <a:endParaRPr lang="en-IN" sz="3200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 l="18485" t="32249" r="53521" b="13314"/>
          <a:stretch>
            <a:fillRect/>
          </a:stretch>
        </p:blipFill>
        <p:spPr bwMode="auto">
          <a:xfrm>
            <a:off x="179512" y="1772816"/>
            <a:ext cx="4176464" cy="33843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068960"/>
            <a:ext cx="4248472" cy="3384376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7596336" y="1844824"/>
            <a:ext cx="122413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Power BI Embedded with R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8028384" y="4221088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 flipH="1">
            <a:off x="8172400" y="2768154"/>
            <a:ext cx="36004" cy="14529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347864" y="2924944"/>
            <a:ext cx="792088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4572000" y="162880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Data compression with </a:t>
            </a:r>
            <a:r>
              <a:rPr lang="en-US" b="1" dirty="0" err="1" smtClean="0"/>
              <a:t>Turbodata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Strategy Map of Turbodata with Other Predictive Analytic Solutions</a:t>
            </a:r>
          </a:p>
          <a:p>
            <a:pPr algn="ctr"/>
            <a:endParaRPr lang="en-IN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776864" cy="4608512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3600400" cy="490066"/>
          </a:xfrm>
        </p:spPr>
        <p:txBody>
          <a:bodyPr>
            <a:noAutofit/>
          </a:bodyPr>
          <a:lstStyle/>
          <a:p>
            <a:r>
              <a:rPr lang="en-US" sz="3200" dirty="0" smtClean="0"/>
              <a:t>Value Proposition </a:t>
            </a:r>
            <a:endParaRPr lang="en-IN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9753093"/>
              </p:ext>
            </p:extLst>
          </p:nvPr>
        </p:nvGraphicFramePr>
        <p:xfrm>
          <a:off x="228600" y="1028643"/>
          <a:ext cx="4127376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688"/>
                <a:gridCol w="2063688"/>
              </a:tblGrid>
              <a:tr h="128186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Eliminate: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Cubes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Joining large transaction tables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Understanding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the complexity of insurance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,sales and finance systems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Complex  manual spreadsheets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Hanging of source systems while extraction of 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Raise: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Ease of reporting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Convenience: wor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 with Microsoft stack of tools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Ability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 handle large loads 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Ease of deployment: Point and click deployment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concurrent users for reports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reports that could be reloaded in a nightly ETL load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Source system Data audit quality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345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Reduce: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extraction times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 coding time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Maintenance times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 Costs: Tool costs and implementation costs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 of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sql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code required to make reports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Reporting Data Size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ETL development costs and the cost of the ETL tools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 development times: Make highly complex reports quickly at the database level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refresh times for reports</a:t>
                      </a:r>
                    </a:p>
                    <a:p>
                      <a:pPr marL="0" algn="l" defTabSz="914400" rtl="0" eaLnBrk="1" latinLnBrk="0" hangingPunct="1"/>
                      <a:endParaRPr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Create: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Readymade ETL processes.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Productize the reporting outputs.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Aggregates for faster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analysis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aseline="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548680"/>
            <a:ext cx="17281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Turbodata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860032" y="1052736"/>
          <a:ext cx="4032448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</a:tblGrid>
              <a:tr h="223622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Eliminate: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Complex SAS and ‘R’ coding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Manual intervention for predictive analytics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Raise: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Ease of understanding predictive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forecasting analytics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3083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Reduce: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Manpower resources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 predictive analytics and forecasting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Costs of the predictive analytics and forecasting solutions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Hardware/software requirements for forecasting and predictive analytics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Create: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Readymade custom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sql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code for predictive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analytics over compressed </a:t>
                      </a:r>
                      <a:r>
                        <a:rPr lang="en-US" sz="12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datawarehouse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Turbodata</a:t>
                      </a: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Machine learning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36096" y="548680"/>
            <a:ext cx="316835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Predictive and Forecasting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612068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offer ?</a:t>
            </a:r>
            <a:endParaRPr lang="en-IN" dirty="0"/>
          </a:p>
        </p:txBody>
      </p:sp>
      <p:sp>
        <p:nvSpPr>
          <p:cNvPr id="4" name="Flowchart: Merge 3"/>
          <p:cNvSpPr/>
          <p:nvPr/>
        </p:nvSpPr>
        <p:spPr>
          <a:xfrm>
            <a:off x="3563888" y="2348880"/>
            <a:ext cx="2160240" cy="2546321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Extract 4"/>
          <p:cNvSpPr/>
          <p:nvPr/>
        </p:nvSpPr>
        <p:spPr>
          <a:xfrm>
            <a:off x="3635896" y="3861048"/>
            <a:ext cx="2088232" cy="2592288"/>
          </a:xfrm>
          <a:prstGeom prst="flowChartExtra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234462"/>
            <a:ext cx="713234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Costs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5013176"/>
            <a:ext cx="648072" cy="3385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Value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140968"/>
            <a:ext cx="239918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Lower Coding time</a:t>
            </a:r>
          </a:p>
          <a:p>
            <a:r>
              <a:rPr lang="en-US" sz="1600" dirty="0" smtClean="0"/>
              <a:t>Faster Data Access</a:t>
            </a:r>
          </a:p>
          <a:p>
            <a:r>
              <a:rPr lang="en-US" sz="1600" dirty="0" smtClean="0"/>
              <a:t>Easy to use application</a:t>
            </a:r>
            <a:endParaRPr lang="en-IN" sz="1600" dirty="0"/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251520" y="4766374"/>
            <a:ext cx="2376264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Graphs</a:t>
            </a:r>
          </a:p>
          <a:p>
            <a:r>
              <a:rPr lang="en-US" sz="1600" dirty="0" smtClean="0"/>
              <a:t>Dashboards</a:t>
            </a:r>
          </a:p>
          <a:p>
            <a:r>
              <a:rPr lang="en-US" sz="1600" dirty="0" smtClean="0"/>
              <a:t>Consolidation of data from different data sources</a:t>
            </a:r>
          </a:p>
          <a:p>
            <a:r>
              <a:rPr lang="en-US" sz="1600" dirty="0" smtClean="0"/>
              <a:t>On fly calculations like COGS at database level</a:t>
            </a:r>
            <a:endParaRPr lang="en-IN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708920"/>
            <a:ext cx="2327176" cy="20928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Higher inventory turnover ratio</a:t>
            </a:r>
          </a:p>
          <a:p>
            <a:r>
              <a:rPr lang="en-US" sz="1600" dirty="0" smtClean="0"/>
              <a:t>Higher receivable turnover ratio</a:t>
            </a:r>
          </a:p>
          <a:p>
            <a:r>
              <a:rPr lang="en-US" sz="1600" dirty="0" smtClean="0"/>
              <a:t>Higher </a:t>
            </a:r>
            <a:r>
              <a:rPr lang="en-US" sz="1600" dirty="0" smtClean="0"/>
              <a:t>payable turnover ratio(This is through ARIMA Analysis)</a:t>
            </a:r>
          </a:p>
          <a:p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6516216" y="5081699"/>
            <a:ext cx="2394992" cy="135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Combination of items/services been offered (This is through Market Basket analysis)</a:t>
            </a:r>
          </a:p>
          <a:p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43808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15816" y="54452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08104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580112" y="55172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7544" y="98072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Readymade extraction products to consolidate, compress data from multiple sources</a:t>
            </a:r>
          </a:p>
          <a:p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251520" y="2060848"/>
            <a:ext cx="20882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Turbodata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6372200" y="2060848"/>
            <a:ext cx="269979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Predictive and Forecasting</a:t>
            </a:r>
            <a:endParaRPr lang="en-IN" dirty="0"/>
          </a:p>
        </p:txBody>
      </p:sp>
      <p:sp>
        <p:nvSpPr>
          <p:cNvPr id="26" name="Down Arrow 25"/>
          <p:cNvSpPr/>
          <p:nvPr/>
        </p:nvSpPr>
        <p:spPr>
          <a:xfrm>
            <a:off x="4427984" y="2420888"/>
            <a:ext cx="363474" cy="685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4499992" y="5517232"/>
            <a:ext cx="432048" cy="792088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 Requisites from end client</a:t>
            </a:r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50438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411</Words>
  <Application>Microsoft Office PowerPoint</Application>
  <PresentationFormat>On-screen Show (4:3)</PresentationFormat>
  <Paragraphs>83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Predictive and forecasting sales and inventory analytics with Turbodata</vt:lpstr>
      <vt:lpstr>Free Microsoft Power BI below 1GB embedded with R</vt:lpstr>
      <vt:lpstr>Slide 3</vt:lpstr>
      <vt:lpstr>Value Proposition </vt:lpstr>
      <vt:lpstr>What do we offer ?</vt:lpstr>
      <vt:lpstr>Pre Requisites from end client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and Forecasting</dc:title>
  <dc:creator>Toshiba</dc:creator>
  <cp:lastModifiedBy>Admin</cp:lastModifiedBy>
  <cp:revision>17</cp:revision>
  <dcterms:created xsi:type="dcterms:W3CDTF">2017-12-13T05:51:38Z</dcterms:created>
  <dcterms:modified xsi:type="dcterms:W3CDTF">2017-12-21T14:15:25Z</dcterms:modified>
</cp:coreProperties>
</file>